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551" r:id="rId3"/>
    <p:sldId id="600" r:id="rId4"/>
    <p:sldId id="614" r:id="rId5"/>
    <p:sldId id="635" r:id="rId6"/>
    <p:sldId id="618" r:id="rId7"/>
    <p:sldId id="636" r:id="rId8"/>
    <p:sldId id="608" r:id="rId9"/>
    <p:sldId id="627" r:id="rId10"/>
    <p:sldId id="619" r:id="rId11"/>
    <p:sldId id="601" r:id="rId12"/>
    <p:sldId id="620" r:id="rId13"/>
    <p:sldId id="602" r:id="rId14"/>
    <p:sldId id="626" r:id="rId15"/>
    <p:sldId id="634" r:id="rId16"/>
    <p:sldId id="641" r:id="rId17"/>
    <p:sldId id="638" r:id="rId18"/>
    <p:sldId id="633" r:id="rId19"/>
  </p:sldIdLst>
  <p:sldSz cx="9144000" cy="6858000" type="screen4x3"/>
  <p:notesSz cx="7315200" cy="9601200"/>
  <p:defaultTextStyle>
    <a:defPPr>
      <a:defRPr lang="en-US"/>
    </a:defPPr>
    <a:lvl1pPr algn="l" rtl="0" fontAlgn="base">
      <a:spcBef>
        <a:spcPct val="0"/>
      </a:spcBef>
      <a:spcAft>
        <a:spcPct val="0"/>
      </a:spcAft>
      <a:defRPr sz="2400" b="1" kern="1200">
        <a:solidFill>
          <a:schemeClr val="bg1"/>
        </a:solidFill>
        <a:latin typeface="Comic Sans MS" pitchFamily="66" charset="0"/>
        <a:ea typeface="+mn-ea"/>
        <a:cs typeface="+mn-cs"/>
      </a:defRPr>
    </a:lvl1pPr>
    <a:lvl2pPr marL="457200" algn="l" rtl="0" fontAlgn="base">
      <a:spcBef>
        <a:spcPct val="0"/>
      </a:spcBef>
      <a:spcAft>
        <a:spcPct val="0"/>
      </a:spcAft>
      <a:defRPr sz="2400" b="1" kern="1200">
        <a:solidFill>
          <a:schemeClr val="bg1"/>
        </a:solidFill>
        <a:latin typeface="Comic Sans MS" pitchFamily="66" charset="0"/>
        <a:ea typeface="+mn-ea"/>
        <a:cs typeface="+mn-cs"/>
      </a:defRPr>
    </a:lvl2pPr>
    <a:lvl3pPr marL="914400" algn="l" rtl="0" fontAlgn="base">
      <a:spcBef>
        <a:spcPct val="0"/>
      </a:spcBef>
      <a:spcAft>
        <a:spcPct val="0"/>
      </a:spcAft>
      <a:defRPr sz="2400" b="1" kern="1200">
        <a:solidFill>
          <a:schemeClr val="bg1"/>
        </a:solidFill>
        <a:latin typeface="Comic Sans MS" pitchFamily="66" charset="0"/>
        <a:ea typeface="+mn-ea"/>
        <a:cs typeface="+mn-cs"/>
      </a:defRPr>
    </a:lvl3pPr>
    <a:lvl4pPr marL="1371600" algn="l" rtl="0" fontAlgn="base">
      <a:spcBef>
        <a:spcPct val="0"/>
      </a:spcBef>
      <a:spcAft>
        <a:spcPct val="0"/>
      </a:spcAft>
      <a:defRPr sz="2400" b="1" kern="1200">
        <a:solidFill>
          <a:schemeClr val="bg1"/>
        </a:solidFill>
        <a:latin typeface="Comic Sans MS" pitchFamily="66" charset="0"/>
        <a:ea typeface="+mn-ea"/>
        <a:cs typeface="+mn-cs"/>
      </a:defRPr>
    </a:lvl4pPr>
    <a:lvl5pPr marL="1828800" algn="l" rtl="0" fontAlgn="base">
      <a:spcBef>
        <a:spcPct val="0"/>
      </a:spcBef>
      <a:spcAft>
        <a:spcPct val="0"/>
      </a:spcAft>
      <a:defRPr sz="2400" b="1" kern="1200">
        <a:solidFill>
          <a:schemeClr val="bg1"/>
        </a:solidFill>
        <a:latin typeface="Comic Sans MS" pitchFamily="66" charset="0"/>
        <a:ea typeface="+mn-ea"/>
        <a:cs typeface="+mn-cs"/>
      </a:defRPr>
    </a:lvl5pPr>
    <a:lvl6pPr marL="2286000" algn="l" defTabSz="914400" rtl="0" eaLnBrk="1" latinLnBrk="0" hangingPunct="1">
      <a:defRPr sz="2400" b="1" kern="1200">
        <a:solidFill>
          <a:schemeClr val="bg1"/>
        </a:solidFill>
        <a:latin typeface="Comic Sans MS" pitchFamily="66" charset="0"/>
        <a:ea typeface="+mn-ea"/>
        <a:cs typeface="+mn-cs"/>
      </a:defRPr>
    </a:lvl6pPr>
    <a:lvl7pPr marL="2743200" algn="l" defTabSz="914400" rtl="0" eaLnBrk="1" latinLnBrk="0" hangingPunct="1">
      <a:defRPr sz="2400" b="1" kern="1200">
        <a:solidFill>
          <a:schemeClr val="bg1"/>
        </a:solidFill>
        <a:latin typeface="Comic Sans MS" pitchFamily="66" charset="0"/>
        <a:ea typeface="+mn-ea"/>
        <a:cs typeface="+mn-cs"/>
      </a:defRPr>
    </a:lvl7pPr>
    <a:lvl8pPr marL="3200400" algn="l" defTabSz="914400" rtl="0" eaLnBrk="1" latinLnBrk="0" hangingPunct="1">
      <a:defRPr sz="2400" b="1" kern="1200">
        <a:solidFill>
          <a:schemeClr val="bg1"/>
        </a:solidFill>
        <a:latin typeface="Comic Sans MS" pitchFamily="66" charset="0"/>
        <a:ea typeface="+mn-ea"/>
        <a:cs typeface="+mn-cs"/>
      </a:defRPr>
    </a:lvl8pPr>
    <a:lvl9pPr marL="3657600" algn="l" defTabSz="914400" rtl="0" eaLnBrk="1" latinLnBrk="0" hangingPunct="1">
      <a:defRPr sz="2400" b="1" kern="1200">
        <a:solidFill>
          <a:schemeClr val="bg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66FFFF"/>
    <a:srgbClr val="F7FEA0"/>
    <a:srgbClr val="FF0000"/>
    <a:srgbClr val="CCCCCC"/>
    <a:srgbClr val="0099CC"/>
    <a:srgbClr val="4D3B2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ferSingleView="1">
    <p:restoredLeft sz="10360" autoAdjust="0"/>
    <p:restoredTop sz="96306" autoAdjust="0"/>
  </p:normalViewPr>
  <p:slideViewPr>
    <p:cSldViewPr>
      <p:cViewPr>
        <p:scale>
          <a:sx n="86" d="100"/>
          <a:sy n="86" d="100"/>
        </p:scale>
        <p:origin x="-1770"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defRPr sz="1200" b="0">
                <a:solidFill>
                  <a:schemeClr val="tx1"/>
                </a:solidFill>
                <a:latin typeface="Arial" charset="0"/>
              </a:defRPr>
            </a:lvl1pPr>
          </a:lstStyle>
          <a:p>
            <a:pPr>
              <a:defRPr/>
            </a:pPr>
            <a:endParaRPr lang="en-US"/>
          </a:p>
        </p:txBody>
      </p:sp>
      <p:sp>
        <p:nvSpPr>
          <p:cNvPr id="6147"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lgn="r">
              <a:defRPr sz="1200" b="0">
                <a:solidFill>
                  <a:schemeClr val="tx1"/>
                </a:solidFill>
                <a:latin typeface="Arial"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a:defRPr sz="1200" b="0">
                <a:solidFill>
                  <a:schemeClr val="tx1"/>
                </a:solidFill>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algn="r">
              <a:defRPr sz="1200" b="0">
                <a:solidFill>
                  <a:schemeClr val="tx1"/>
                </a:solidFill>
                <a:latin typeface="Arial" charset="0"/>
              </a:defRPr>
            </a:lvl1pPr>
          </a:lstStyle>
          <a:p>
            <a:pPr>
              <a:defRPr/>
            </a:pPr>
            <a:fld id="{2302133F-E8FC-49A5-9C77-081248E20A4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BA430C5-F15F-4AC5-A41C-5F773D60EFB8}" type="slidenum">
              <a:rPr lang="en-US" smtClean="0"/>
              <a:pPr/>
              <a:t>1</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F082E73-9881-448B-88FD-AB5E0880730D}" type="slidenum">
              <a:rPr lang="en-US" smtClean="0"/>
              <a:pPr/>
              <a:t>2</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GB" smtClean="0"/>
              <a:t>EuroSITES forms the European component of the </a:t>
            </a:r>
            <a:r>
              <a:rPr lang="en-GB" b="1" smtClean="0"/>
              <a:t>OceanSITES</a:t>
            </a:r>
            <a:r>
              <a:rPr lang="en-GB" smtClean="0"/>
              <a:t> network of deep ocean observatories: www.oceansites.org. </a:t>
            </a:r>
            <a:r>
              <a:rPr lang="en-GB" b="1" smtClean="0">
                <a:solidFill>
                  <a:schemeClr val="accent2"/>
                </a:solidFill>
              </a:rPr>
              <a:t>European Impact:</a:t>
            </a:r>
            <a:r>
              <a:rPr lang="en-GB" smtClean="0"/>
              <a:t> EuroSITES is working with relevant European projects to contribute to the sub-sea component of </a:t>
            </a:r>
            <a:r>
              <a:rPr lang="en-GB" b="1" smtClean="0"/>
              <a:t>GMES (MCS)</a:t>
            </a:r>
          </a:p>
          <a:p>
            <a:endParaRPr lang="en-GB" smtClean="0">
              <a:solidFill>
                <a:srgbClr val="FFCC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1413" tIns="45706" rIns="91413" bIns="45706" anchor="b"/>
          <a:lstStyle/>
          <a:p>
            <a:pPr algn="r"/>
            <a:fld id="{58307D46-3778-4E95-BE03-BA6A9BD6436F}" type="slidenum">
              <a:rPr lang="en-US" sz="1200" b="0">
                <a:solidFill>
                  <a:schemeClr val="tx1"/>
                </a:solidFill>
                <a:latin typeface="Arial" charset="0"/>
              </a:rPr>
              <a:pPr algn="r"/>
              <a:t>5</a:t>
            </a:fld>
            <a:endParaRPr lang="en-US" sz="1200" b="0">
              <a:solidFill>
                <a:schemeClr val="tx1"/>
              </a:solidFill>
              <a:latin typeface="Arial" charset="0"/>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27A6F669-A0FB-4032-91E1-C786B04D890B}" type="datetime1">
              <a:rPr lang="en-US"/>
              <a:pPr/>
              <a:t>12/12/2011</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4CD1B0F-2899-4EA8-B6FD-F2CF48E56AB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F12FEA1-68D0-4C73-BDBE-6F4368BC239E}" type="datetime1">
              <a:rPr lang="en-US"/>
              <a:pPr/>
              <a:t>12/12/2011</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221E0E1-82FB-480F-BC8E-DC418B66218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70A88C2-55CE-4D64-99CE-F035CF3040D4}" type="datetime1">
              <a:rPr lang="en-US"/>
              <a:pPr/>
              <a:t>12/12/2011</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8D5B8A-0DF0-43D9-9162-BC6B749A471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8D0BE890-1B79-4D05-8E41-44986396F59E}" type="datetime1">
              <a:rPr lang="en-US"/>
              <a:pPr/>
              <a:t>12/12/2011</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427FF52-003F-44CD-8C49-23C8F094A99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A45F59D-FFE0-4FCE-A500-2E67F830F195}" type="datetime1">
              <a:rPr lang="en-US"/>
              <a:pPr/>
              <a:t>12/12/2011</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A75DE3F-ADC6-4A97-ACC7-C26F1D3E6AA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3A73605C-1F2F-4A15-B5A2-A85E18A7F117}" type="datetime1">
              <a:rPr lang="en-US"/>
              <a:pPr/>
              <a:t>12/12/2011</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26C1A8E-0D8C-451A-8174-064222F1A43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88258D0B-2E5E-4918-B599-71F03635C6DF}" type="datetime1">
              <a:rPr lang="en-US"/>
              <a:pPr/>
              <a:t>12/12/2011</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269A10F-C04C-4CDD-BA00-5B873B259D7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713EE044-9DC0-4C1F-A7FA-F74397AA46C1}" type="datetime1">
              <a:rPr lang="en-US"/>
              <a:pPr/>
              <a:t>12/12/2011</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B1D45C2-5A8D-4A40-8E13-4C3E7FCF569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EC5CAB8E-B455-4CD2-8261-E00E879166F7}" type="datetime1">
              <a:rPr lang="en-US"/>
              <a:pPr/>
              <a:t>12/12/2011</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AE038C8-65CE-4338-8A64-59BE4173B9B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1A2AF04-5BB4-4F36-B5E2-4BDA554AD03E}" type="datetime1">
              <a:rPr lang="en-US"/>
              <a:pPr/>
              <a:t>12/12/2011</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41FBC633-3856-4EC6-ADCC-D15CCE750B5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60FA4CA-F45A-41CE-A471-1BBBB37F381B}" type="datetime1">
              <a:rPr lang="en-US"/>
              <a:pPr/>
              <a:t>12/12/2011</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28891A7-AA33-476B-9994-BBED4052540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0D44343B-BEC6-46B5-BD11-8460A6E936D4}" type="datetime1">
              <a:rPr lang="en-US"/>
              <a:pPr/>
              <a:t>12/12/2011</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10A67BA-A955-469A-AE79-BD73DCFDEB1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20" tIns="45710" rIns="91420" bIns="4571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20" tIns="45710" rIns="91420" bIns="457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0" tIns="45710" rIns="91420" bIns="45710" numCol="1" anchor="t" anchorCtr="0" compatLnSpc="1">
            <a:prstTxWarp prst="textNoShape">
              <a:avLst/>
            </a:prstTxWarp>
          </a:bodyPr>
          <a:lstStyle>
            <a:lvl1pPr>
              <a:defRPr sz="1400" b="0">
                <a:solidFill>
                  <a:schemeClr val="tx1"/>
                </a:solidFill>
                <a:latin typeface="Arial" charset="0"/>
              </a:defRPr>
            </a:lvl1pPr>
          </a:lstStyle>
          <a:p>
            <a:fld id="{AF76C747-BE9C-4FF0-97C8-462AFFA68147}" type="datetime1">
              <a:rPr lang="en-US"/>
              <a:pPr/>
              <a:t>12/12/2011</a:t>
            </a:fld>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20" tIns="45710" rIns="91420" bIns="45710" numCol="1" anchor="t" anchorCtr="0" compatLnSpc="1">
            <a:prstTxWarp prst="textNoShape">
              <a:avLst/>
            </a:prstTxWarp>
          </a:bodyPr>
          <a:lstStyle>
            <a:lvl1pPr algn="ctr">
              <a:defRPr sz="1400" b="0">
                <a:solidFill>
                  <a:schemeClr val="tx1"/>
                </a:solidFill>
                <a:latin typeface="Arial" charset="0"/>
              </a:defRPr>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20" tIns="45710" rIns="91420" bIns="45710" numCol="1" anchor="t" anchorCtr="0" compatLnSpc="1">
            <a:prstTxWarp prst="textNoShape">
              <a:avLst/>
            </a:prstTxWarp>
          </a:bodyPr>
          <a:lstStyle>
            <a:lvl1pPr algn="r">
              <a:defRPr sz="1400" b="0">
                <a:solidFill>
                  <a:schemeClr val="tx1"/>
                </a:solidFill>
                <a:latin typeface="+mn-lt"/>
              </a:defRPr>
            </a:lvl1pPr>
          </a:lstStyle>
          <a:p>
            <a:pPr>
              <a:defRPr/>
            </a:pPr>
            <a:fld id="{714924CD-88AB-4639-AD77-38C395E1EC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oceansites.org/index.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7B28299C-C8B4-48AA-B824-200457483183}" type="slidenum">
              <a:rPr lang="en-US"/>
              <a:pPr>
                <a:defRPr/>
              </a:pPr>
              <a:t>1</a:t>
            </a:fld>
            <a:endParaRPr lang="en-US"/>
          </a:p>
        </p:txBody>
      </p:sp>
      <p:sp>
        <p:nvSpPr>
          <p:cNvPr id="4099" name="Text Box 19"/>
          <p:cNvSpPr txBox="1">
            <a:spLocks noChangeArrowheads="1"/>
          </p:cNvSpPr>
          <p:nvPr/>
        </p:nvSpPr>
        <p:spPr bwMode="auto">
          <a:xfrm>
            <a:off x="611138" y="1556792"/>
            <a:ext cx="7561262" cy="2369880"/>
          </a:xfrm>
          <a:prstGeom prst="rect">
            <a:avLst/>
          </a:prstGeom>
          <a:solidFill>
            <a:schemeClr val="bg1"/>
          </a:solidFill>
          <a:ln w="9525">
            <a:noFill/>
            <a:miter lim="800000"/>
            <a:headEnd/>
            <a:tailEnd/>
          </a:ln>
        </p:spPr>
        <p:txBody>
          <a:bodyPr>
            <a:spAutoFit/>
          </a:bodyPr>
          <a:lstStyle/>
          <a:p>
            <a:pPr algn="ctr"/>
            <a:r>
              <a:rPr lang="en-GB" sz="3200" dirty="0" smtClean="0">
                <a:solidFill>
                  <a:schemeClr val="tx1"/>
                </a:solidFill>
              </a:rPr>
              <a:t>Plans for the European contribution to </a:t>
            </a:r>
            <a:r>
              <a:rPr lang="en-GB" sz="3200" dirty="0" err="1" smtClean="0">
                <a:solidFill>
                  <a:schemeClr val="tx1"/>
                </a:solidFill>
              </a:rPr>
              <a:t>OceanSITES</a:t>
            </a:r>
            <a:r>
              <a:rPr lang="en-GB" sz="3200" dirty="0" smtClean="0">
                <a:solidFill>
                  <a:schemeClr val="tx1"/>
                </a:solidFill>
              </a:rPr>
              <a:t>.</a:t>
            </a:r>
          </a:p>
          <a:p>
            <a:pPr algn="ctr"/>
            <a:endParaRPr lang="en-GB" b="0" dirty="0" smtClean="0">
              <a:solidFill>
                <a:schemeClr val="tx1"/>
              </a:solidFill>
            </a:endParaRPr>
          </a:p>
          <a:p>
            <a:pPr algn="ctr"/>
            <a:r>
              <a:rPr lang="en-GB" sz="3600" b="0" dirty="0" smtClean="0">
                <a:solidFill>
                  <a:schemeClr val="tx1"/>
                </a:solidFill>
              </a:rPr>
              <a:t> </a:t>
            </a:r>
            <a:r>
              <a:rPr lang="en-GB" sz="3600" dirty="0" smtClean="0">
                <a:solidFill>
                  <a:schemeClr val="tx1"/>
                </a:solidFill>
                <a:latin typeface="Kristen ITC" pitchFamily="66" charset="0"/>
              </a:rPr>
              <a:t>FixO</a:t>
            </a:r>
            <a:r>
              <a:rPr lang="en-GB" sz="3600" baseline="30000" dirty="0" smtClean="0">
                <a:solidFill>
                  <a:schemeClr val="tx1"/>
                </a:solidFill>
                <a:latin typeface="Kristen ITC" pitchFamily="66" charset="0"/>
              </a:rPr>
              <a:t>3</a:t>
            </a:r>
          </a:p>
          <a:p>
            <a:pPr algn="ctr"/>
            <a:endParaRPr lang="en-US" b="0" dirty="0">
              <a:solidFill>
                <a:schemeClr val="tx1"/>
              </a:solidFill>
            </a:endParaRPr>
          </a:p>
        </p:txBody>
      </p:sp>
      <p:sp>
        <p:nvSpPr>
          <p:cNvPr id="4102" name="Text Box 25"/>
          <p:cNvSpPr txBox="1">
            <a:spLocks noChangeArrowheads="1"/>
          </p:cNvSpPr>
          <p:nvPr/>
        </p:nvSpPr>
        <p:spPr bwMode="auto">
          <a:xfrm>
            <a:off x="3995936" y="4292600"/>
            <a:ext cx="5148064" cy="1938992"/>
          </a:xfrm>
          <a:prstGeom prst="rect">
            <a:avLst/>
          </a:prstGeom>
          <a:noFill/>
          <a:ln w="9525">
            <a:noFill/>
            <a:miter lim="800000"/>
            <a:headEnd/>
            <a:tailEnd/>
          </a:ln>
        </p:spPr>
        <p:txBody>
          <a:bodyPr wrap="square">
            <a:spAutoFit/>
          </a:bodyPr>
          <a:lstStyle/>
          <a:p>
            <a:endParaRPr lang="en-GB" b="0" dirty="0"/>
          </a:p>
          <a:p>
            <a:pPr algn="r"/>
            <a:r>
              <a:rPr lang="en-GB" b="0" dirty="0"/>
              <a:t>Richard </a:t>
            </a:r>
            <a:r>
              <a:rPr lang="en-GB" b="0" dirty="0" smtClean="0"/>
              <a:t>Lampitt</a:t>
            </a:r>
            <a:endParaRPr lang="en-GB" b="0" dirty="0"/>
          </a:p>
          <a:p>
            <a:pPr algn="r"/>
            <a:r>
              <a:rPr lang="en-GB" b="0" dirty="0" smtClean="0"/>
              <a:t>National Oceanography Centre</a:t>
            </a:r>
          </a:p>
          <a:p>
            <a:pPr algn="r"/>
            <a:r>
              <a:rPr lang="en-GB" b="0" dirty="0" smtClean="0"/>
              <a:t>Southampton</a:t>
            </a:r>
          </a:p>
          <a:p>
            <a:pPr algn="r"/>
            <a:r>
              <a:rPr lang="en-GB" b="0" dirty="0" smtClean="0"/>
              <a:t>UK</a:t>
            </a:r>
            <a:endParaRPr lang="en-GB"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30888" y="6481142"/>
            <a:ext cx="2133600" cy="476250"/>
          </a:xfrm>
        </p:spPr>
        <p:txBody>
          <a:bodyPr/>
          <a:lstStyle/>
          <a:p>
            <a:pPr>
              <a:defRPr/>
            </a:pPr>
            <a:fld id="{41FBC633-3856-4EC6-ADCC-D15CCE750B53}" type="slidenum">
              <a:rPr lang="en-US" smtClean="0"/>
              <a:pPr>
                <a:defRPr/>
              </a:pPr>
              <a:t>10</a:t>
            </a:fld>
            <a:endParaRPr lang="en-US" dirty="0"/>
          </a:p>
        </p:txBody>
      </p:sp>
      <p:sp>
        <p:nvSpPr>
          <p:cNvPr id="5" name="TextBox 4"/>
          <p:cNvSpPr txBox="1"/>
          <p:nvPr/>
        </p:nvSpPr>
        <p:spPr>
          <a:xfrm>
            <a:off x="7020272" y="1700808"/>
            <a:ext cx="1794081" cy="830997"/>
          </a:xfrm>
          <a:prstGeom prst="rect">
            <a:avLst/>
          </a:prstGeom>
          <a:noFill/>
        </p:spPr>
        <p:txBody>
          <a:bodyPr wrap="none" rtlCol="0">
            <a:spAutoFit/>
          </a:bodyPr>
          <a:lstStyle/>
          <a:p>
            <a:r>
              <a:rPr lang="en-GB" sz="4800" dirty="0" smtClean="0">
                <a:latin typeface="Kristen ITC" pitchFamily="66" charset="0"/>
              </a:rPr>
              <a:t>FixO</a:t>
            </a:r>
            <a:r>
              <a:rPr lang="en-GB" sz="4800" baseline="30000" dirty="0" smtClean="0">
                <a:latin typeface="Kristen ITC" pitchFamily="66" charset="0"/>
              </a:rPr>
              <a:t>3</a:t>
            </a:r>
            <a:endParaRPr lang="en-GB" sz="4800" baseline="30000" dirty="0">
              <a:latin typeface="Kristen ITC" pitchFamily="66" charset="0"/>
            </a:endParaRPr>
          </a:p>
        </p:txBody>
      </p:sp>
      <p:sp>
        <p:nvSpPr>
          <p:cNvPr id="8" name="TextBox 7"/>
          <p:cNvSpPr txBox="1"/>
          <p:nvPr/>
        </p:nvSpPr>
        <p:spPr>
          <a:xfrm>
            <a:off x="6084168" y="2564904"/>
            <a:ext cx="3059832" cy="1200329"/>
          </a:xfrm>
          <a:prstGeom prst="rect">
            <a:avLst/>
          </a:prstGeom>
          <a:noFill/>
        </p:spPr>
        <p:txBody>
          <a:bodyPr wrap="square" rtlCol="0">
            <a:spAutoFit/>
          </a:bodyPr>
          <a:lstStyle/>
          <a:p>
            <a:pPr algn="ctr"/>
            <a:r>
              <a:rPr lang="en-GB" dirty="0" smtClean="0"/>
              <a:t>With Surface temperature climatology </a:t>
            </a:r>
            <a:endParaRPr lang="en-GB" sz="1800" dirty="0" smtClean="0"/>
          </a:p>
        </p:txBody>
      </p:sp>
      <p:pic>
        <p:nvPicPr>
          <p:cNvPr id="10" name="Picture 9" descr="FixO3 stations with SST.jpg"/>
          <p:cNvPicPr>
            <a:picLocks noChangeAspect="1"/>
          </p:cNvPicPr>
          <p:nvPr/>
        </p:nvPicPr>
        <p:blipFill>
          <a:blip r:embed="rId2" cstate="print"/>
          <a:srcRect/>
          <a:stretch>
            <a:fillRect/>
          </a:stretch>
        </p:blipFill>
        <p:spPr>
          <a:xfrm>
            <a:off x="190531" y="188640"/>
            <a:ext cx="6181669" cy="6309320"/>
          </a:xfrm>
          <a:prstGeom prst="rect">
            <a:avLst/>
          </a:prstGeom>
        </p:spPr>
      </p:pic>
      <p:sp>
        <p:nvSpPr>
          <p:cNvPr id="11" name="TextBox 10"/>
          <p:cNvSpPr txBox="1"/>
          <p:nvPr/>
        </p:nvSpPr>
        <p:spPr>
          <a:xfrm>
            <a:off x="6804248" y="5157192"/>
            <a:ext cx="2160240" cy="646331"/>
          </a:xfrm>
          <a:prstGeom prst="rect">
            <a:avLst/>
          </a:prstGeom>
          <a:noFill/>
        </p:spPr>
        <p:txBody>
          <a:bodyPr wrap="square" rtlCol="0">
            <a:spAutoFit/>
          </a:bodyPr>
          <a:lstStyle/>
          <a:p>
            <a:r>
              <a:rPr lang="en-GB" sz="1800" i="1" dirty="0" smtClean="0"/>
              <a:t>Courtesy NEODAAS, UK</a:t>
            </a:r>
            <a:endParaRPr lang="en-GB" sz="1800"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1FBC633-3856-4EC6-ADCC-D15CCE750B53}" type="slidenum">
              <a:rPr lang="en-US" smtClean="0"/>
              <a:pPr>
                <a:defRPr/>
              </a:pPr>
              <a:t>11</a:t>
            </a:fld>
            <a:endParaRPr lang="en-US"/>
          </a:p>
        </p:txBody>
      </p:sp>
      <p:sp>
        <p:nvSpPr>
          <p:cNvPr id="5" name="TextBox 4"/>
          <p:cNvSpPr txBox="1"/>
          <p:nvPr/>
        </p:nvSpPr>
        <p:spPr>
          <a:xfrm>
            <a:off x="7020272" y="1700808"/>
            <a:ext cx="1794081" cy="830997"/>
          </a:xfrm>
          <a:prstGeom prst="rect">
            <a:avLst/>
          </a:prstGeom>
          <a:noFill/>
        </p:spPr>
        <p:txBody>
          <a:bodyPr wrap="none" rtlCol="0">
            <a:spAutoFit/>
          </a:bodyPr>
          <a:lstStyle/>
          <a:p>
            <a:r>
              <a:rPr lang="en-GB" sz="4800" dirty="0" smtClean="0">
                <a:latin typeface="Kristen ITC" pitchFamily="66" charset="0"/>
              </a:rPr>
              <a:t>FixO</a:t>
            </a:r>
            <a:r>
              <a:rPr lang="en-GB" sz="4800" baseline="30000" dirty="0" smtClean="0">
                <a:latin typeface="Kristen ITC" pitchFamily="66" charset="0"/>
              </a:rPr>
              <a:t>3</a:t>
            </a:r>
            <a:endParaRPr lang="en-GB" sz="4800" baseline="30000" dirty="0">
              <a:latin typeface="Kristen ITC" pitchFamily="66" charset="0"/>
            </a:endParaRPr>
          </a:p>
        </p:txBody>
      </p:sp>
      <p:sp>
        <p:nvSpPr>
          <p:cNvPr id="8" name="TextBox 7"/>
          <p:cNvSpPr txBox="1"/>
          <p:nvPr/>
        </p:nvSpPr>
        <p:spPr>
          <a:xfrm>
            <a:off x="6660232" y="2564904"/>
            <a:ext cx="2483768" cy="1107996"/>
          </a:xfrm>
          <a:prstGeom prst="rect">
            <a:avLst/>
          </a:prstGeom>
          <a:noFill/>
        </p:spPr>
        <p:txBody>
          <a:bodyPr wrap="square" rtlCol="0">
            <a:spAutoFit/>
          </a:bodyPr>
          <a:lstStyle/>
          <a:p>
            <a:pPr algn="ctr"/>
            <a:r>
              <a:rPr lang="en-GB" dirty="0" smtClean="0"/>
              <a:t>With surface chlorophyll </a:t>
            </a:r>
            <a:r>
              <a:rPr lang="en-GB" sz="1800" dirty="0" smtClean="0"/>
              <a:t>(average 2007)</a:t>
            </a:r>
            <a:endParaRPr lang="en-GB" sz="1800" dirty="0"/>
          </a:p>
        </p:txBody>
      </p:sp>
      <p:sp>
        <p:nvSpPr>
          <p:cNvPr id="9" name="TextBox 8"/>
          <p:cNvSpPr txBox="1"/>
          <p:nvPr/>
        </p:nvSpPr>
        <p:spPr>
          <a:xfrm>
            <a:off x="6804248" y="5157192"/>
            <a:ext cx="2160240" cy="646331"/>
          </a:xfrm>
          <a:prstGeom prst="rect">
            <a:avLst/>
          </a:prstGeom>
          <a:noFill/>
        </p:spPr>
        <p:txBody>
          <a:bodyPr wrap="square" rtlCol="0">
            <a:spAutoFit/>
          </a:bodyPr>
          <a:lstStyle/>
          <a:p>
            <a:r>
              <a:rPr lang="en-GB" sz="1800" i="1" dirty="0" smtClean="0"/>
              <a:t>Courtesy NEODAAS, UK</a:t>
            </a:r>
            <a:endParaRPr lang="en-GB" sz="1800" i="1" dirty="0"/>
          </a:p>
        </p:txBody>
      </p:sp>
      <p:pic>
        <p:nvPicPr>
          <p:cNvPr id="10" name="Picture 9" descr="FixO3 stations with Chlorophyll.jpg"/>
          <p:cNvPicPr>
            <a:picLocks noChangeAspect="1"/>
          </p:cNvPicPr>
          <p:nvPr/>
        </p:nvPicPr>
        <p:blipFill>
          <a:blip r:embed="rId2" cstate="print"/>
          <a:srcRect/>
          <a:stretch>
            <a:fillRect/>
          </a:stretch>
        </p:blipFill>
        <p:spPr>
          <a:xfrm>
            <a:off x="395536" y="404664"/>
            <a:ext cx="6037797" cy="590296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1FBC633-3856-4EC6-ADCC-D15CCE750B53}" type="slidenum">
              <a:rPr lang="en-US" smtClean="0"/>
              <a:pPr>
                <a:defRPr/>
              </a:pPr>
              <a:t>12</a:t>
            </a:fld>
            <a:endParaRPr lang="en-US"/>
          </a:p>
        </p:txBody>
      </p:sp>
      <p:sp>
        <p:nvSpPr>
          <p:cNvPr id="5" name="TextBox 4"/>
          <p:cNvSpPr txBox="1"/>
          <p:nvPr/>
        </p:nvSpPr>
        <p:spPr>
          <a:xfrm>
            <a:off x="7020272" y="1700808"/>
            <a:ext cx="1794081" cy="830997"/>
          </a:xfrm>
          <a:prstGeom prst="rect">
            <a:avLst/>
          </a:prstGeom>
          <a:noFill/>
        </p:spPr>
        <p:txBody>
          <a:bodyPr wrap="none" rtlCol="0">
            <a:spAutoFit/>
          </a:bodyPr>
          <a:lstStyle/>
          <a:p>
            <a:r>
              <a:rPr lang="en-GB" sz="4800" dirty="0" smtClean="0">
                <a:latin typeface="Kristen ITC" pitchFamily="66" charset="0"/>
              </a:rPr>
              <a:t>FixO</a:t>
            </a:r>
            <a:r>
              <a:rPr lang="en-GB" sz="4800" baseline="30000" dirty="0" smtClean="0">
                <a:latin typeface="Kristen ITC" pitchFamily="66" charset="0"/>
              </a:rPr>
              <a:t>3</a:t>
            </a:r>
            <a:endParaRPr lang="en-GB" sz="4800" baseline="30000" dirty="0">
              <a:latin typeface="Kristen ITC" pitchFamily="66" charset="0"/>
            </a:endParaRPr>
          </a:p>
        </p:txBody>
      </p:sp>
      <p:sp>
        <p:nvSpPr>
          <p:cNvPr id="8" name="TextBox 7"/>
          <p:cNvSpPr txBox="1"/>
          <p:nvPr/>
        </p:nvSpPr>
        <p:spPr>
          <a:xfrm>
            <a:off x="6084168" y="2564904"/>
            <a:ext cx="3059832" cy="1938992"/>
          </a:xfrm>
          <a:prstGeom prst="rect">
            <a:avLst/>
          </a:prstGeom>
          <a:noFill/>
        </p:spPr>
        <p:txBody>
          <a:bodyPr wrap="square" rtlCol="0">
            <a:spAutoFit/>
          </a:bodyPr>
          <a:lstStyle/>
          <a:p>
            <a:pPr algn="ctr"/>
            <a:r>
              <a:rPr lang="en-GB" dirty="0" smtClean="0"/>
              <a:t>With air-sea flux of CO2 </a:t>
            </a:r>
          </a:p>
          <a:p>
            <a:pPr algn="ctr"/>
            <a:r>
              <a:rPr lang="en-GB" sz="1800" dirty="0" smtClean="0"/>
              <a:t>(average 2000)</a:t>
            </a:r>
          </a:p>
          <a:p>
            <a:pPr algn="ctr"/>
            <a:endParaRPr lang="en-GB" sz="1800" dirty="0" smtClean="0"/>
          </a:p>
          <a:p>
            <a:pPr algn="ctr"/>
            <a:r>
              <a:rPr lang="en-GB" sz="1800" dirty="0" smtClean="0"/>
              <a:t>(From Takahashi et al 2009)</a:t>
            </a:r>
            <a:endParaRPr lang="en-GB" sz="1800" dirty="0"/>
          </a:p>
        </p:txBody>
      </p:sp>
      <p:sp>
        <p:nvSpPr>
          <p:cNvPr id="9" name="TextBox 8"/>
          <p:cNvSpPr txBox="1"/>
          <p:nvPr/>
        </p:nvSpPr>
        <p:spPr>
          <a:xfrm>
            <a:off x="5724128" y="6516052"/>
            <a:ext cx="3672408" cy="369332"/>
          </a:xfrm>
          <a:prstGeom prst="rect">
            <a:avLst/>
          </a:prstGeom>
          <a:noFill/>
        </p:spPr>
        <p:txBody>
          <a:bodyPr wrap="square" rtlCol="0">
            <a:spAutoFit/>
          </a:bodyPr>
          <a:lstStyle/>
          <a:p>
            <a:r>
              <a:rPr lang="en-GB" sz="1800" i="1" dirty="0" smtClean="0"/>
              <a:t>Courtesy Ute Schuster, UEA</a:t>
            </a:r>
            <a:endParaRPr lang="en-GB" sz="1800" i="1" dirty="0"/>
          </a:p>
        </p:txBody>
      </p:sp>
      <p:pic>
        <p:nvPicPr>
          <p:cNvPr id="7" name="Picture 6" descr="FixO3 stations with CO2.jpg"/>
          <p:cNvPicPr>
            <a:picLocks noChangeAspect="1"/>
          </p:cNvPicPr>
          <p:nvPr/>
        </p:nvPicPr>
        <p:blipFill>
          <a:blip r:embed="rId2" cstate="print"/>
          <a:srcRect/>
          <a:stretch>
            <a:fillRect/>
          </a:stretch>
        </p:blipFill>
        <p:spPr>
          <a:xfrm>
            <a:off x="323528" y="188640"/>
            <a:ext cx="5558118" cy="616530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1FBC633-3856-4EC6-ADCC-D15CCE750B53}" type="slidenum">
              <a:rPr lang="en-US" smtClean="0"/>
              <a:pPr>
                <a:defRPr/>
              </a:pPr>
              <a:t>13</a:t>
            </a:fld>
            <a:endParaRPr lang="en-US"/>
          </a:p>
        </p:txBody>
      </p:sp>
      <p:sp>
        <p:nvSpPr>
          <p:cNvPr id="5" name="TextBox 4"/>
          <p:cNvSpPr txBox="1"/>
          <p:nvPr/>
        </p:nvSpPr>
        <p:spPr>
          <a:xfrm>
            <a:off x="7020272" y="1700808"/>
            <a:ext cx="1794081" cy="830997"/>
          </a:xfrm>
          <a:prstGeom prst="rect">
            <a:avLst/>
          </a:prstGeom>
          <a:noFill/>
        </p:spPr>
        <p:txBody>
          <a:bodyPr wrap="none" rtlCol="0">
            <a:spAutoFit/>
          </a:bodyPr>
          <a:lstStyle/>
          <a:p>
            <a:r>
              <a:rPr lang="en-GB" sz="4800" dirty="0" smtClean="0">
                <a:latin typeface="Kristen ITC" pitchFamily="66" charset="0"/>
              </a:rPr>
              <a:t>FixO</a:t>
            </a:r>
            <a:r>
              <a:rPr lang="en-GB" sz="4800" baseline="30000" dirty="0" smtClean="0">
                <a:latin typeface="Kristen ITC" pitchFamily="66" charset="0"/>
              </a:rPr>
              <a:t>3</a:t>
            </a:r>
            <a:endParaRPr lang="en-GB" sz="4800" baseline="30000" dirty="0">
              <a:latin typeface="Kristen ITC" pitchFamily="66" charset="0"/>
            </a:endParaRPr>
          </a:p>
        </p:txBody>
      </p:sp>
      <p:sp>
        <p:nvSpPr>
          <p:cNvPr id="8" name="TextBox 7"/>
          <p:cNvSpPr txBox="1"/>
          <p:nvPr/>
        </p:nvSpPr>
        <p:spPr>
          <a:xfrm>
            <a:off x="6372200" y="2564904"/>
            <a:ext cx="2771800" cy="1846659"/>
          </a:xfrm>
          <a:prstGeom prst="rect">
            <a:avLst/>
          </a:prstGeom>
          <a:noFill/>
        </p:spPr>
        <p:txBody>
          <a:bodyPr wrap="square" rtlCol="0">
            <a:spAutoFit/>
          </a:bodyPr>
          <a:lstStyle/>
          <a:p>
            <a:pPr algn="ctr"/>
            <a:r>
              <a:rPr lang="en-GB" dirty="0" smtClean="0"/>
              <a:t>With dust deposition rate annual climatology </a:t>
            </a:r>
          </a:p>
          <a:p>
            <a:pPr algn="ctr"/>
            <a:r>
              <a:rPr lang="en-GB" sz="1800" dirty="0" smtClean="0"/>
              <a:t>(from </a:t>
            </a:r>
            <a:r>
              <a:rPr lang="en-GB" sz="1800" dirty="0" err="1" smtClean="0"/>
              <a:t>Mahowald</a:t>
            </a:r>
            <a:r>
              <a:rPr lang="en-GB" sz="1800" dirty="0" smtClean="0"/>
              <a:t> 2005)</a:t>
            </a:r>
            <a:endParaRPr lang="en-GB" sz="1800" dirty="0"/>
          </a:p>
        </p:txBody>
      </p:sp>
      <p:sp>
        <p:nvSpPr>
          <p:cNvPr id="9" name="TextBox 8"/>
          <p:cNvSpPr txBox="1"/>
          <p:nvPr/>
        </p:nvSpPr>
        <p:spPr>
          <a:xfrm>
            <a:off x="5868144" y="6444044"/>
            <a:ext cx="3275856" cy="369332"/>
          </a:xfrm>
          <a:prstGeom prst="rect">
            <a:avLst/>
          </a:prstGeom>
          <a:noFill/>
        </p:spPr>
        <p:txBody>
          <a:bodyPr wrap="square" rtlCol="0">
            <a:spAutoFit/>
          </a:bodyPr>
          <a:lstStyle/>
          <a:p>
            <a:r>
              <a:rPr lang="en-GB" sz="1800" i="1" dirty="0" smtClean="0"/>
              <a:t>Courtesy Natalie </a:t>
            </a:r>
            <a:r>
              <a:rPr lang="en-GB" sz="1800" i="1" dirty="0" err="1" smtClean="0"/>
              <a:t>Mahowald</a:t>
            </a:r>
            <a:endParaRPr lang="en-GB" sz="1800" i="1" dirty="0"/>
          </a:p>
        </p:txBody>
      </p:sp>
      <p:pic>
        <p:nvPicPr>
          <p:cNvPr id="7" name="Picture 6" descr="FixO3 stations with dust deposition.jpg"/>
          <p:cNvPicPr>
            <a:picLocks noChangeAspect="1"/>
          </p:cNvPicPr>
          <p:nvPr/>
        </p:nvPicPr>
        <p:blipFill>
          <a:blip r:embed="rId2" cstate="print"/>
          <a:srcRect/>
          <a:stretch>
            <a:fillRect/>
          </a:stretch>
        </p:blipFill>
        <p:spPr>
          <a:xfrm>
            <a:off x="107505" y="260648"/>
            <a:ext cx="6264696" cy="575299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xO3 stations stacked.jpg"/>
          <p:cNvPicPr>
            <a:picLocks noChangeAspect="1"/>
          </p:cNvPicPr>
          <p:nvPr/>
        </p:nvPicPr>
        <p:blipFill>
          <a:blip r:embed="rId2" cstate="print"/>
          <a:stretch>
            <a:fillRect/>
          </a:stretch>
        </p:blipFill>
        <p:spPr>
          <a:xfrm>
            <a:off x="2124445" y="0"/>
            <a:ext cx="4895109"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A75DE3F-ADC6-4A97-ACC7-C26F1D3E6AA0}" type="slidenum">
              <a:rPr lang="en-US" smtClean="0"/>
              <a:pPr>
                <a:defRPr/>
              </a:pPr>
              <a:t>15</a:t>
            </a:fld>
            <a:endParaRPr lang="en-US"/>
          </a:p>
        </p:txBody>
      </p:sp>
      <p:sp>
        <p:nvSpPr>
          <p:cNvPr id="7" name="TextBox 6"/>
          <p:cNvSpPr txBox="1"/>
          <p:nvPr/>
        </p:nvSpPr>
        <p:spPr>
          <a:xfrm>
            <a:off x="899592" y="548680"/>
            <a:ext cx="6790642" cy="4524315"/>
          </a:xfrm>
          <a:prstGeom prst="rect">
            <a:avLst/>
          </a:prstGeom>
          <a:noFill/>
        </p:spPr>
        <p:txBody>
          <a:bodyPr wrap="none" rtlCol="0">
            <a:spAutoFit/>
          </a:bodyPr>
          <a:lstStyle/>
          <a:p>
            <a:pPr>
              <a:lnSpc>
                <a:spcPct val="150000"/>
              </a:lnSpc>
            </a:pPr>
            <a:r>
              <a:rPr lang="en-GB" sz="3200" dirty="0" smtClean="0"/>
              <a:t>Submission: November 23</a:t>
            </a:r>
            <a:r>
              <a:rPr lang="en-GB" sz="3200" baseline="30000" dirty="0" smtClean="0"/>
              <a:t>rd </a:t>
            </a:r>
            <a:r>
              <a:rPr lang="en-GB" sz="3200" dirty="0" smtClean="0"/>
              <a:t>2011</a:t>
            </a:r>
          </a:p>
          <a:p>
            <a:pPr>
              <a:lnSpc>
                <a:spcPct val="150000"/>
              </a:lnSpc>
            </a:pPr>
            <a:r>
              <a:rPr lang="en-GB" sz="3200" dirty="0" smtClean="0"/>
              <a:t>EU Contribution:  9.7M Euro</a:t>
            </a:r>
          </a:p>
          <a:p>
            <a:pPr>
              <a:lnSpc>
                <a:spcPct val="150000"/>
              </a:lnSpc>
            </a:pPr>
            <a:r>
              <a:rPr lang="en-GB" sz="3200" dirty="0" smtClean="0"/>
              <a:t>29 partner institutions</a:t>
            </a:r>
          </a:p>
          <a:p>
            <a:pPr>
              <a:lnSpc>
                <a:spcPct val="150000"/>
              </a:lnSpc>
            </a:pPr>
            <a:r>
              <a:rPr lang="en-GB" sz="3200" dirty="0" smtClean="0"/>
              <a:t>International advisory board</a:t>
            </a:r>
          </a:p>
          <a:p>
            <a:pPr>
              <a:lnSpc>
                <a:spcPct val="150000"/>
              </a:lnSpc>
            </a:pPr>
            <a:r>
              <a:rPr lang="en-GB" sz="3200" dirty="0" smtClean="0"/>
              <a:t>Coordinated: NOC, UK</a:t>
            </a:r>
          </a:p>
          <a:p>
            <a:pPr>
              <a:lnSpc>
                <a:spcPct val="150000"/>
              </a:lnSpc>
            </a:pPr>
            <a:r>
              <a:rPr lang="en-GB" sz="3200" dirty="0" smtClean="0"/>
              <a:t>Anticipated start: October 2012</a:t>
            </a:r>
            <a:endParaRPr lang="en-GB"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6A75DE3F-ADC6-4A97-ACC7-C26F1D3E6AA0}"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A75DE3F-ADC6-4A97-ACC7-C26F1D3E6AA0}" type="slidenum">
              <a:rPr lang="en-US" smtClean="0"/>
              <a:pPr>
                <a:defRPr/>
              </a:pPr>
              <a:t>17</a:t>
            </a:fld>
            <a:endParaRPr lang="en-US"/>
          </a:p>
        </p:txBody>
      </p:sp>
      <p:sp>
        <p:nvSpPr>
          <p:cNvPr id="5" name="TextBox 4"/>
          <p:cNvSpPr txBox="1"/>
          <p:nvPr/>
        </p:nvSpPr>
        <p:spPr>
          <a:xfrm>
            <a:off x="2987824" y="980728"/>
            <a:ext cx="45719" cy="461665"/>
          </a:xfrm>
          <a:prstGeom prst="rect">
            <a:avLst/>
          </a:prstGeom>
          <a:noFill/>
        </p:spPr>
        <p:txBody>
          <a:bodyPr wrap="square" rtlCol="0">
            <a:spAutoFit/>
          </a:bodyPr>
          <a:lstStyle/>
          <a:p>
            <a:endParaRPr lang="en-GB" dirty="0"/>
          </a:p>
        </p:txBody>
      </p:sp>
      <p:sp>
        <p:nvSpPr>
          <p:cNvPr id="7" name="TextBox 6"/>
          <p:cNvSpPr txBox="1"/>
          <p:nvPr/>
        </p:nvSpPr>
        <p:spPr>
          <a:xfrm>
            <a:off x="2555776" y="1124744"/>
            <a:ext cx="4680520" cy="584775"/>
          </a:xfrm>
          <a:prstGeom prst="rect">
            <a:avLst/>
          </a:prstGeom>
          <a:noFill/>
        </p:spPr>
        <p:txBody>
          <a:bodyPr wrap="square" rtlCol="0">
            <a:spAutoFit/>
          </a:bodyPr>
          <a:lstStyle/>
          <a:p>
            <a:r>
              <a:rPr lang="en-GB" sz="3200" dirty="0" smtClean="0"/>
              <a:t>FixO</a:t>
            </a:r>
            <a:r>
              <a:rPr lang="en-GB" sz="3200" baseline="30000" dirty="0" smtClean="0"/>
              <a:t>3</a:t>
            </a:r>
            <a:r>
              <a:rPr lang="en-GB" sz="3200" dirty="0" smtClean="0"/>
              <a:t> </a:t>
            </a:r>
            <a:r>
              <a:rPr lang="en-GB" sz="3200" dirty="0" err="1" smtClean="0"/>
              <a:t>Workpackages</a:t>
            </a:r>
            <a:endParaRPr lang="en-GB" sz="3200" dirty="0"/>
          </a:p>
        </p:txBody>
      </p:sp>
      <p:sp>
        <p:nvSpPr>
          <p:cNvPr id="3073" name="Rectangle 1"/>
          <p:cNvSpPr>
            <a:spLocks noChangeArrowheads="1"/>
          </p:cNvSpPr>
          <p:nvPr/>
        </p:nvSpPr>
        <p:spPr bwMode="auto">
          <a:xfrm>
            <a:off x="179512" y="1988840"/>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effectLst/>
                <a:ea typeface="Calibri" pitchFamily="34" charset="0"/>
                <a:cs typeface="Times New Roman" pitchFamily="18" charset="0"/>
              </a:rPr>
              <a:t>1: Project management </a:t>
            </a:r>
            <a:endParaRPr kumimoji="0" lang="en-GB" sz="20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effectLst/>
                <a:ea typeface="Calibri" pitchFamily="34" charset="0"/>
                <a:cs typeface="Times New Roman" pitchFamily="18" charset="0"/>
              </a:rPr>
              <a:t>2: Technological harmonisation </a:t>
            </a:r>
            <a:endParaRPr kumimoji="0" lang="en-GB" sz="20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effectLst/>
                <a:ea typeface="Calibri" pitchFamily="34" charset="0"/>
                <a:cs typeface="Times New Roman" pitchFamily="18" charset="0"/>
              </a:rPr>
              <a:t>3: Procedural harmonisation </a:t>
            </a:r>
            <a:endParaRPr kumimoji="0" lang="en-GB" sz="20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effectLst/>
                <a:ea typeface="Calibri" pitchFamily="34" charset="0"/>
                <a:cs typeface="Times New Roman" pitchFamily="18" charset="0"/>
              </a:rPr>
              <a:t>4: Data management and harmonisation		</a:t>
            </a:r>
            <a:endParaRPr kumimoji="0" lang="en-GB" sz="20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effectLst/>
                <a:ea typeface="Calibri" pitchFamily="34" charset="0"/>
                <a:cs typeface="Times New Roman" pitchFamily="18" charset="0"/>
              </a:rPr>
              <a:t>5: Innovation through industry </a:t>
            </a:r>
            <a:endParaRPr kumimoji="0" lang="en-GB" sz="20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effectLst/>
                <a:ea typeface="Calibri" pitchFamily="34" charset="0"/>
                <a:cs typeface="Times New Roman" pitchFamily="18" charset="0"/>
              </a:rPr>
              <a:t>6: Interface with policy and intergovernmental bodies </a:t>
            </a:r>
            <a:endParaRPr kumimoji="0" lang="en-GB" sz="20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effectLst/>
                <a:ea typeface="Calibri" pitchFamily="34" charset="0"/>
                <a:cs typeface="Times New Roman" pitchFamily="18" charset="0"/>
              </a:rPr>
              <a:t>7: International and European networking of fixed point observatories</a:t>
            </a:r>
            <a:endParaRPr kumimoji="0" lang="en-GB" sz="20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effectLst/>
                <a:ea typeface="Calibri" pitchFamily="34" charset="0"/>
                <a:cs typeface="Times New Roman" pitchFamily="18" charset="0"/>
              </a:rPr>
              <a:t>8: Outreach and training </a:t>
            </a:r>
            <a:endParaRPr kumimoji="0" lang="en-GB" sz="20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effectLst/>
                <a:ea typeface="Calibri" pitchFamily="34" charset="0"/>
                <a:cs typeface="Times New Roman" pitchFamily="18" charset="0"/>
              </a:rPr>
              <a:t>9: Transnational access to open ocean observatories </a:t>
            </a:r>
            <a:endParaRPr kumimoji="0" lang="en-GB" sz="20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effectLst/>
                <a:ea typeface="Calibri" pitchFamily="34" charset="0"/>
                <a:cs typeface="Times New Roman" pitchFamily="18" charset="0"/>
              </a:rPr>
              <a:t>10: Service activities: Access to data products and knowledge</a:t>
            </a:r>
            <a:endParaRPr kumimoji="0" lang="en-GB" sz="20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effectLst/>
                <a:ea typeface="Calibri" pitchFamily="34" charset="0"/>
                <a:cs typeface="Times New Roman" pitchFamily="18" charset="0"/>
              </a:rPr>
              <a:t>11: Optimisation of ocean observing capability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effectLst/>
                <a:ea typeface="Calibri" pitchFamily="34" charset="0"/>
                <a:cs typeface="Times New Roman" pitchFamily="18" charset="0"/>
              </a:rPr>
              <a:t>12: Research and development on critical observatory functions</a:t>
            </a:r>
            <a:r>
              <a:rPr kumimoji="0" lang="en-GB" sz="2000" b="0" i="0" u="none" strike="noStrike" cap="none" normalizeH="0" baseline="0" dirty="0" smtClean="0">
                <a:ln>
                  <a:noFill/>
                </a:ln>
                <a:effectLst/>
                <a:cs typeface="Arial" pitchFamily="34"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366737"/>
            <a:ext cx="8748464" cy="6302623"/>
          </a:xfrm>
          <a:prstGeom prst="rect">
            <a:avLst/>
          </a:prstGeom>
          <a:noFill/>
        </p:spPr>
        <p:txBody>
          <a:bodyPr wrap="square" rtlCol="0">
            <a:spAutoFit/>
          </a:bodyPr>
          <a:lstStyle/>
          <a:p>
            <a:pPr>
              <a:lnSpc>
                <a:spcPts val="2700"/>
              </a:lnSpc>
            </a:pPr>
            <a:r>
              <a:rPr lang="en-GB" sz="2000" b="0" i="1" dirty="0" smtClean="0"/>
              <a:t>A project under this topic should integrate and improve access to the key infrastructures in Europe which make sustained time series observations in the open seas and ocean at fixed critical locations. These infrastructures should support fully multidisciplinary research on the entire oceanic environment, from sea floor to the air-sea interface, including carbon fluxes. The project should build on the investments and expertise developed by </a:t>
            </a:r>
            <a:r>
              <a:rPr lang="en-GB" sz="2000" i="1" dirty="0" smtClean="0"/>
              <a:t>EuroSITES, ESONET and CARBOOCEAN </a:t>
            </a:r>
            <a:r>
              <a:rPr lang="en-GB" sz="2000" b="0" i="1" dirty="0" smtClean="0"/>
              <a:t>projects and could consider expanding geographic coverage. It should also link to planned ESFRI infrastructures, such as EMSO and ICOS, as well as to other relevant initiatives. Data management should be addressed by ensuring compliance with </a:t>
            </a:r>
            <a:r>
              <a:rPr lang="en-GB" sz="2000" b="0" i="1" dirty="0" err="1" smtClean="0"/>
              <a:t>SeaDataNet</a:t>
            </a:r>
            <a:r>
              <a:rPr lang="en-GB" sz="2000" b="0" i="1" dirty="0" smtClean="0"/>
              <a:t> standards and contribution to the GMES initiative. Links with international initiatives including compliance with GEOSS principles and requirements (data sharing, compatibility) should also be reinforced. Particular attention should be paid to the involvement of European SMEs for the application of innovative technologies for in situ measurements and scientific services (this will be assessed under "Impact" criterion).</a:t>
            </a:r>
            <a:endParaRPr lang="en-GB" sz="2000" b="0" dirty="0" smtClean="0"/>
          </a:p>
          <a:p>
            <a:pPr>
              <a:lnSpc>
                <a:spcPts val="2700"/>
              </a:lnSpc>
            </a:pPr>
            <a:endParaRPr lang="en-GB" sz="2000" b="0" dirty="0"/>
          </a:p>
        </p:txBody>
      </p:sp>
      <p:sp>
        <p:nvSpPr>
          <p:cNvPr id="12" name="Rectangle 11"/>
          <p:cNvSpPr/>
          <p:nvPr/>
        </p:nvSpPr>
        <p:spPr>
          <a:xfrm>
            <a:off x="3635896" y="2492896"/>
            <a:ext cx="5256584" cy="28803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932040" y="3861048"/>
            <a:ext cx="2880320" cy="36004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2627784" y="4221088"/>
            <a:ext cx="1944216" cy="28803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444208" y="3140968"/>
            <a:ext cx="2088232" cy="36004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436096" y="1124744"/>
            <a:ext cx="2808312" cy="36004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91448B0D-C0B4-48F0-A0CA-7CE6F9809949}" type="slidenum">
              <a:rPr lang="en-US"/>
              <a:pPr>
                <a:defRPr/>
              </a:pPr>
              <a:t>2</a:t>
            </a:fld>
            <a:endParaRPr lang="en-US"/>
          </a:p>
        </p:txBody>
      </p:sp>
      <p:pic>
        <p:nvPicPr>
          <p:cNvPr id="6146" name="Picture 2" descr="OceanSites 200908_CURRENT"/>
          <p:cNvPicPr>
            <a:picLocks noChangeAspect="1" noChangeArrowheads="1"/>
          </p:cNvPicPr>
          <p:nvPr/>
        </p:nvPicPr>
        <p:blipFill>
          <a:blip r:embed="rId3" cstate="print"/>
          <a:srcRect/>
          <a:stretch>
            <a:fillRect/>
          </a:stretch>
        </p:blipFill>
        <p:spPr bwMode="auto">
          <a:xfrm>
            <a:off x="900113" y="1341438"/>
            <a:ext cx="7343775" cy="5195887"/>
          </a:xfrm>
          <a:prstGeom prst="rect">
            <a:avLst/>
          </a:prstGeom>
          <a:noFill/>
          <a:ln w="9525">
            <a:noFill/>
            <a:miter lim="800000"/>
            <a:headEnd/>
            <a:tailEnd/>
          </a:ln>
        </p:spPr>
      </p:pic>
      <p:sp>
        <p:nvSpPr>
          <p:cNvPr id="6147" name="Text Box 4"/>
          <p:cNvSpPr txBox="1">
            <a:spLocks noChangeArrowheads="1"/>
          </p:cNvSpPr>
          <p:nvPr/>
        </p:nvSpPr>
        <p:spPr bwMode="auto">
          <a:xfrm>
            <a:off x="1619250" y="188913"/>
            <a:ext cx="5689600" cy="461665"/>
          </a:xfrm>
          <a:prstGeom prst="rect">
            <a:avLst/>
          </a:prstGeom>
          <a:noFill/>
          <a:ln w="9525">
            <a:noFill/>
            <a:miter lim="800000"/>
            <a:headEnd/>
            <a:tailEnd/>
          </a:ln>
        </p:spPr>
        <p:txBody>
          <a:bodyPr>
            <a:spAutoFit/>
          </a:bodyPr>
          <a:lstStyle/>
          <a:p>
            <a:pPr algn="ctr"/>
            <a:r>
              <a:rPr lang="en-GB" b="0" dirty="0" err="1"/>
              <a:t>OceanSITES</a:t>
            </a:r>
            <a:r>
              <a:rPr lang="en-GB" b="0" dirty="0"/>
              <a:t>: Global network. </a:t>
            </a:r>
            <a:r>
              <a:rPr lang="en-GB" b="0" dirty="0" smtClean="0"/>
              <a:t> </a:t>
            </a:r>
            <a:endParaRPr lang="en-US" b="0" dirty="0"/>
          </a:p>
        </p:txBody>
      </p:sp>
      <p:sp>
        <p:nvSpPr>
          <p:cNvPr id="305158" name="Oval 6"/>
          <p:cNvSpPr>
            <a:spLocks noChangeArrowheads="1"/>
          </p:cNvSpPr>
          <p:nvPr/>
        </p:nvSpPr>
        <p:spPr bwMode="auto">
          <a:xfrm>
            <a:off x="6516688" y="1772817"/>
            <a:ext cx="1655712" cy="1440284"/>
          </a:xfrm>
          <a:prstGeom prst="ellipse">
            <a:avLst/>
          </a:prstGeom>
          <a:noFill/>
          <a:ln w="19050">
            <a:solidFill>
              <a:srgbClr val="FF0000"/>
            </a:solidFill>
            <a:round/>
            <a:headEnd/>
            <a:tailEnd/>
          </a:ln>
        </p:spPr>
        <p:txBody>
          <a:bodyPr wrap="none" anchor="ctr"/>
          <a:lstStyle/>
          <a:p>
            <a:endParaRPr lang="en-GB" sz="1800" b="0"/>
          </a:p>
        </p:txBody>
      </p:sp>
      <p:sp>
        <p:nvSpPr>
          <p:cNvPr id="6152" name="Text Box 10"/>
          <p:cNvSpPr txBox="1">
            <a:spLocks noChangeArrowheads="1"/>
          </p:cNvSpPr>
          <p:nvPr/>
        </p:nvSpPr>
        <p:spPr bwMode="auto">
          <a:xfrm>
            <a:off x="7451725" y="2781300"/>
            <a:ext cx="1284288" cy="336550"/>
          </a:xfrm>
          <a:prstGeom prst="rect">
            <a:avLst/>
          </a:prstGeom>
          <a:solidFill>
            <a:schemeClr val="bg1"/>
          </a:solidFill>
          <a:ln w="9525">
            <a:noFill/>
            <a:miter lim="800000"/>
            <a:headEnd/>
            <a:tailEnd/>
          </a:ln>
        </p:spPr>
        <p:txBody>
          <a:bodyPr wrap="none">
            <a:spAutoFit/>
          </a:bodyPr>
          <a:lstStyle/>
          <a:p>
            <a:r>
              <a:rPr lang="en-GB" sz="1600">
                <a:solidFill>
                  <a:schemeClr val="tx1"/>
                </a:solidFill>
              </a:rPr>
              <a:t>EuroSITES</a:t>
            </a:r>
            <a:endParaRPr lang="en-US" sz="1600">
              <a:solidFill>
                <a:schemeClr val="tx1"/>
              </a:solidFill>
            </a:endParaRPr>
          </a:p>
        </p:txBody>
      </p:sp>
      <p:sp>
        <p:nvSpPr>
          <p:cNvPr id="6154" name="Rectangle 10"/>
          <p:cNvSpPr>
            <a:spLocks noChangeArrowheads="1"/>
          </p:cNvSpPr>
          <p:nvPr/>
        </p:nvSpPr>
        <p:spPr bwMode="auto">
          <a:xfrm>
            <a:off x="1403350" y="1700213"/>
            <a:ext cx="1439863" cy="936625"/>
          </a:xfrm>
          <a:prstGeom prst="rect">
            <a:avLst/>
          </a:prstGeom>
          <a:solidFill>
            <a:schemeClr val="accent1"/>
          </a:solidFill>
          <a:ln w="9525">
            <a:solidFill>
              <a:schemeClr val="tx1"/>
            </a:solidFill>
            <a:miter lim="800000"/>
            <a:headEnd/>
            <a:tailEnd/>
          </a:ln>
          <a:effectLst/>
        </p:spPr>
        <p:txBody>
          <a:bodyPr wrap="none" anchor="ctr"/>
          <a:lstStyle/>
          <a:p>
            <a:endParaRPr lang="en-GB"/>
          </a:p>
        </p:txBody>
      </p:sp>
      <p:pic>
        <p:nvPicPr>
          <p:cNvPr id="6149" name="Picture 7" descr="OceanSITES logo">
            <a:hlinkClick r:id="rId4"/>
          </p:cNvPr>
          <p:cNvPicPr>
            <a:picLocks noChangeAspect="1" noChangeArrowheads="1"/>
          </p:cNvPicPr>
          <p:nvPr/>
        </p:nvPicPr>
        <p:blipFill>
          <a:blip r:embed="rId5" cstate="print"/>
          <a:srcRect/>
          <a:stretch>
            <a:fillRect/>
          </a:stretch>
        </p:blipFill>
        <p:spPr bwMode="auto">
          <a:xfrm>
            <a:off x="1476375" y="1700213"/>
            <a:ext cx="1296988"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51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8" grpId="0" animBg="1"/>
      <p:bldP spid="61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1FBC633-3856-4EC6-ADCC-D15CCE750B53}" type="slidenum">
              <a:rPr lang="en-US" smtClean="0"/>
              <a:pPr>
                <a:defRPr/>
              </a:pPr>
              <a:t>3</a:t>
            </a:fld>
            <a:endParaRPr lang="en-US"/>
          </a:p>
        </p:txBody>
      </p:sp>
      <p:sp>
        <p:nvSpPr>
          <p:cNvPr id="5" name="TextBox 4"/>
          <p:cNvSpPr txBox="1"/>
          <p:nvPr/>
        </p:nvSpPr>
        <p:spPr>
          <a:xfrm>
            <a:off x="3635896" y="1124744"/>
            <a:ext cx="1794081" cy="830997"/>
          </a:xfrm>
          <a:prstGeom prst="rect">
            <a:avLst/>
          </a:prstGeom>
          <a:noFill/>
        </p:spPr>
        <p:txBody>
          <a:bodyPr wrap="none" rtlCol="0">
            <a:spAutoFit/>
          </a:bodyPr>
          <a:lstStyle/>
          <a:p>
            <a:r>
              <a:rPr lang="en-GB" sz="4800" dirty="0" smtClean="0">
                <a:latin typeface="Kristen ITC" pitchFamily="66" charset="0"/>
              </a:rPr>
              <a:t>FixO</a:t>
            </a:r>
            <a:r>
              <a:rPr lang="en-GB" sz="4800" baseline="30000" dirty="0" smtClean="0">
                <a:latin typeface="Kristen ITC" pitchFamily="66" charset="0"/>
              </a:rPr>
              <a:t>3</a:t>
            </a:r>
            <a:endParaRPr lang="en-GB" sz="4800" baseline="30000" dirty="0">
              <a:latin typeface="Kristen ITC" pitchFamily="66" charset="0"/>
            </a:endParaRPr>
          </a:p>
        </p:txBody>
      </p:sp>
      <p:sp>
        <p:nvSpPr>
          <p:cNvPr id="9" name="TextBox 8"/>
          <p:cNvSpPr txBox="1"/>
          <p:nvPr/>
        </p:nvSpPr>
        <p:spPr>
          <a:xfrm>
            <a:off x="1043608" y="2348880"/>
            <a:ext cx="6768752" cy="1200329"/>
          </a:xfrm>
          <a:prstGeom prst="rect">
            <a:avLst/>
          </a:prstGeom>
          <a:noFill/>
        </p:spPr>
        <p:txBody>
          <a:bodyPr wrap="square" rtlCol="0">
            <a:spAutoFit/>
          </a:bodyPr>
          <a:lstStyle/>
          <a:p>
            <a:pPr algn="ctr"/>
            <a:r>
              <a:rPr lang="en-GB" sz="3600" dirty="0" smtClean="0"/>
              <a:t>Fixed-point Open Ocean Observatory network</a:t>
            </a:r>
            <a:endParaRPr lang="en-GB"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A75DE3F-ADC6-4A97-ACC7-C26F1D3E6AA0}" type="slidenum">
              <a:rPr lang="en-US" smtClean="0"/>
              <a:pPr>
                <a:defRPr/>
              </a:pPr>
              <a:t>4</a:t>
            </a:fld>
            <a:endParaRPr lang="en-US"/>
          </a:p>
        </p:txBody>
      </p:sp>
      <p:sp>
        <p:nvSpPr>
          <p:cNvPr id="5" name="TextBox 4"/>
          <p:cNvSpPr txBox="1"/>
          <p:nvPr/>
        </p:nvSpPr>
        <p:spPr>
          <a:xfrm>
            <a:off x="827584" y="1455167"/>
            <a:ext cx="7920880" cy="1569660"/>
          </a:xfrm>
          <a:prstGeom prst="rect">
            <a:avLst/>
          </a:prstGeom>
          <a:noFill/>
        </p:spPr>
        <p:txBody>
          <a:bodyPr wrap="square" rtlCol="0">
            <a:spAutoFit/>
          </a:bodyPr>
          <a:lstStyle/>
          <a:p>
            <a:pPr algn="ctr"/>
            <a:r>
              <a:rPr lang="en-GB" sz="3200" dirty="0" smtClean="0"/>
              <a:t>The I3 instrument</a:t>
            </a:r>
          </a:p>
          <a:p>
            <a:pPr algn="ctr"/>
            <a:endParaRPr lang="en-GB" sz="3200" dirty="0" smtClean="0"/>
          </a:p>
          <a:p>
            <a:pPr algn="ctr"/>
            <a:r>
              <a:rPr lang="en-GB" sz="3200" dirty="0" smtClean="0"/>
              <a:t>Integrating Infrastructure Initiative</a:t>
            </a:r>
            <a:endParaRPr lang="en-GB"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52A6ABC2-E446-4899-9B9D-B7F4BD6C1EBA}" type="slidenum">
              <a:rPr lang="en-US"/>
              <a:pPr>
                <a:defRPr/>
              </a:pPr>
              <a:t>5</a:t>
            </a:fld>
            <a:endParaRPr lang="en-US"/>
          </a:p>
        </p:txBody>
      </p:sp>
      <p:sp>
        <p:nvSpPr>
          <p:cNvPr id="228354" name="Rectangle 4"/>
          <p:cNvSpPr>
            <a:spLocks noChangeArrowheads="1"/>
          </p:cNvSpPr>
          <p:nvPr/>
        </p:nvSpPr>
        <p:spPr bwMode="auto">
          <a:xfrm>
            <a:off x="971550" y="116632"/>
            <a:ext cx="7920930" cy="3247043"/>
          </a:xfrm>
          <a:prstGeom prst="rect">
            <a:avLst/>
          </a:prstGeom>
          <a:noFill/>
          <a:ln w="9525">
            <a:noFill/>
            <a:miter lim="800000"/>
            <a:headEnd/>
            <a:tailEnd/>
          </a:ln>
        </p:spPr>
        <p:txBody>
          <a:bodyPr wrap="square">
            <a:spAutoFit/>
          </a:bodyPr>
          <a:lstStyle/>
          <a:p>
            <a:pPr marL="342900" indent="-342900" algn="ctr"/>
            <a:r>
              <a:rPr lang="en-GB" sz="4000" u="sng" dirty="0" smtClean="0"/>
              <a:t>Function </a:t>
            </a:r>
            <a:r>
              <a:rPr lang="en-GB" sz="4000" u="sng" dirty="0"/>
              <a:t>of funding:</a:t>
            </a:r>
          </a:p>
          <a:p>
            <a:pPr marL="342900" indent="-342900">
              <a:spcBef>
                <a:spcPts val="600"/>
              </a:spcBef>
              <a:spcAft>
                <a:spcPts val="0"/>
              </a:spcAft>
            </a:pPr>
            <a:r>
              <a:rPr lang="en-GB" sz="3200" b="0" dirty="0" smtClean="0"/>
              <a:t>1</a:t>
            </a:r>
            <a:r>
              <a:rPr lang="en-GB" sz="3200" b="0" dirty="0"/>
              <a:t>: </a:t>
            </a:r>
            <a:r>
              <a:rPr lang="en-GB" sz="3200" dirty="0"/>
              <a:t>Observatory support</a:t>
            </a:r>
          </a:p>
          <a:p>
            <a:pPr marL="1257300" lvl="2" indent="-342900">
              <a:buFontTx/>
              <a:buChar char="•"/>
            </a:pPr>
            <a:r>
              <a:rPr lang="en-GB" sz="3200" b="0" dirty="0"/>
              <a:t>Staff</a:t>
            </a:r>
          </a:p>
          <a:p>
            <a:pPr marL="1257300" lvl="2" indent="-342900">
              <a:buFontTx/>
              <a:buChar char="•"/>
            </a:pPr>
            <a:r>
              <a:rPr lang="en-GB" sz="3200" b="0" dirty="0" smtClean="0"/>
              <a:t>Consumables (no equipment)</a:t>
            </a:r>
          </a:p>
          <a:p>
            <a:pPr marL="1257300" lvl="2" indent="-342900">
              <a:buFontTx/>
              <a:buChar char="•"/>
            </a:pPr>
            <a:r>
              <a:rPr lang="en-GB" sz="3200" b="0" dirty="0" smtClean="0"/>
              <a:t>Research to improve capability</a:t>
            </a:r>
          </a:p>
          <a:p>
            <a:pPr marL="1257300" lvl="2" indent="-342900">
              <a:buFontTx/>
              <a:buChar char="•"/>
            </a:pPr>
            <a:r>
              <a:rPr lang="en-GB" sz="3200" b="0" dirty="0" smtClean="0"/>
              <a:t>Leverage of national funding</a:t>
            </a:r>
            <a:endParaRPr lang="en-GB" sz="3200" b="0" dirty="0"/>
          </a:p>
        </p:txBody>
      </p:sp>
      <p:sp>
        <p:nvSpPr>
          <p:cNvPr id="228356" name="Text Box 4"/>
          <p:cNvSpPr txBox="1">
            <a:spLocks noChangeArrowheads="1"/>
          </p:cNvSpPr>
          <p:nvPr/>
        </p:nvSpPr>
        <p:spPr bwMode="auto">
          <a:xfrm>
            <a:off x="971550" y="3212976"/>
            <a:ext cx="8172450" cy="2554545"/>
          </a:xfrm>
          <a:prstGeom prst="rect">
            <a:avLst/>
          </a:prstGeom>
          <a:noFill/>
          <a:ln w="9525">
            <a:noFill/>
            <a:miter lim="800000"/>
            <a:headEnd/>
            <a:tailEnd/>
          </a:ln>
          <a:effectLst/>
        </p:spPr>
        <p:txBody>
          <a:bodyPr>
            <a:spAutoFit/>
          </a:bodyPr>
          <a:lstStyle/>
          <a:p>
            <a:pPr>
              <a:spcBef>
                <a:spcPct val="50000"/>
              </a:spcBef>
            </a:pPr>
            <a:r>
              <a:rPr lang="en-GB" sz="3200" dirty="0"/>
              <a:t>2: Glue</a:t>
            </a:r>
          </a:p>
          <a:p>
            <a:pPr lvl="2">
              <a:buFontTx/>
              <a:buChar char="•"/>
            </a:pPr>
            <a:r>
              <a:rPr lang="en-GB" sz="3200" b="0" dirty="0" smtClean="0"/>
              <a:t> Efficiency </a:t>
            </a:r>
            <a:r>
              <a:rPr lang="en-GB" sz="3200" b="0" dirty="0"/>
              <a:t>of </a:t>
            </a:r>
            <a:r>
              <a:rPr lang="en-GB" sz="3200" b="0" dirty="0" smtClean="0"/>
              <a:t>operation</a:t>
            </a:r>
            <a:endParaRPr lang="en-GB" sz="3200" b="0" dirty="0"/>
          </a:p>
          <a:p>
            <a:pPr lvl="2">
              <a:buFontTx/>
              <a:buChar char="•"/>
            </a:pPr>
            <a:r>
              <a:rPr lang="en-GB" sz="3200" b="0" dirty="0" smtClean="0"/>
              <a:t> Training &amp; Outreach</a:t>
            </a:r>
          </a:p>
          <a:p>
            <a:pPr lvl="2">
              <a:buFontTx/>
              <a:buChar char="•"/>
            </a:pPr>
            <a:r>
              <a:rPr lang="en-GB" sz="3200" b="0" dirty="0" smtClean="0"/>
              <a:t> Links to industry</a:t>
            </a:r>
          </a:p>
          <a:p>
            <a:pPr lvl="2">
              <a:buFontTx/>
              <a:buChar char="•"/>
            </a:pPr>
            <a:r>
              <a:rPr lang="en-GB" sz="3200" b="0" dirty="0" smtClean="0"/>
              <a:t> Links to governance and policy</a:t>
            </a:r>
            <a:endParaRPr lang="en-GB" sz="3200" b="0" dirty="0"/>
          </a:p>
        </p:txBody>
      </p:sp>
      <p:sp>
        <p:nvSpPr>
          <p:cNvPr id="5" name="Text Box 4"/>
          <p:cNvSpPr txBox="1">
            <a:spLocks noChangeArrowheads="1"/>
          </p:cNvSpPr>
          <p:nvPr/>
        </p:nvSpPr>
        <p:spPr bwMode="auto">
          <a:xfrm>
            <a:off x="1043608" y="5664150"/>
            <a:ext cx="8172450" cy="1077218"/>
          </a:xfrm>
          <a:prstGeom prst="rect">
            <a:avLst/>
          </a:prstGeom>
          <a:noFill/>
          <a:ln w="9525">
            <a:noFill/>
            <a:miter lim="800000"/>
            <a:headEnd/>
            <a:tailEnd/>
          </a:ln>
          <a:effectLst/>
        </p:spPr>
        <p:txBody>
          <a:bodyPr>
            <a:spAutoFit/>
          </a:bodyPr>
          <a:lstStyle/>
          <a:p>
            <a:pPr>
              <a:spcBef>
                <a:spcPct val="50000"/>
              </a:spcBef>
            </a:pPr>
            <a:r>
              <a:rPr lang="en-GB" sz="3200" dirty="0" smtClean="0"/>
              <a:t>3: Access</a:t>
            </a:r>
            <a:endParaRPr lang="en-GB" sz="3200" dirty="0"/>
          </a:p>
          <a:p>
            <a:pPr lvl="2">
              <a:buFontTx/>
              <a:buChar char="•"/>
            </a:pPr>
            <a:r>
              <a:rPr lang="en-GB" sz="3200" b="0" dirty="0" smtClean="0"/>
              <a:t>Provide access to other groups </a:t>
            </a:r>
            <a:endParaRPr lang="en-GB" sz="32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83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6" grpId="0"/>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4016" y="260648"/>
            <a:ext cx="9756576" cy="4593565"/>
          </a:xfrm>
          <a:prstGeom prst="rect">
            <a:avLst/>
          </a:prstGeom>
          <a:noFill/>
        </p:spPr>
        <p:txBody>
          <a:bodyPr wrap="square" rtlCol="0">
            <a:spAutoFit/>
          </a:bodyPr>
          <a:lstStyle/>
          <a:p>
            <a:pPr>
              <a:lnSpc>
                <a:spcPts val="2700"/>
              </a:lnSpc>
            </a:pPr>
            <a:r>
              <a:rPr lang="en-GB" sz="2800" dirty="0" smtClean="0"/>
              <a:t>Open Ocean</a:t>
            </a:r>
          </a:p>
          <a:p>
            <a:pPr>
              <a:lnSpc>
                <a:spcPts val="2700"/>
              </a:lnSpc>
            </a:pPr>
            <a:endParaRPr lang="en-GB" sz="2800" dirty="0" smtClean="0"/>
          </a:p>
          <a:p>
            <a:pPr>
              <a:lnSpc>
                <a:spcPts val="2700"/>
              </a:lnSpc>
            </a:pPr>
            <a:r>
              <a:rPr lang="en-GB" sz="2800" dirty="0" smtClean="0"/>
              <a:t>Multidisciplinary </a:t>
            </a:r>
          </a:p>
          <a:p>
            <a:pPr>
              <a:lnSpc>
                <a:spcPts val="2700"/>
              </a:lnSpc>
            </a:pPr>
            <a:endParaRPr lang="en-GB" sz="2800" dirty="0" smtClean="0"/>
          </a:p>
          <a:p>
            <a:pPr>
              <a:lnSpc>
                <a:spcPts val="2700"/>
              </a:lnSpc>
            </a:pPr>
            <a:r>
              <a:rPr lang="en-GB" sz="2800" dirty="0" smtClean="0"/>
              <a:t>Existing at fixed locations </a:t>
            </a:r>
          </a:p>
          <a:p>
            <a:pPr>
              <a:lnSpc>
                <a:spcPts val="2700"/>
              </a:lnSpc>
            </a:pPr>
            <a:endParaRPr lang="en-GB" sz="2800" dirty="0" smtClean="0"/>
          </a:p>
          <a:p>
            <a:pPr>
              <a:lnSpc>
                <a:spcPts val="2700"/>
              </a:lnSpc>
            </a:pPr>
            <a:r>
              <a:rPr lang="en-GB" sz="2800" dirty="0" smtClean="0"/>
              <a:t>Building on EuroSITES, ESONET &amp; CARBOOCEAN </a:t>
            </a:r>
          </a:p>
          <a:p>
            <a:pPr>
              <a:lnSpc>
                <a:spcPts val="2700"/>
              </a:lnSpc>
            </a:pPr>
            <a:endParaRPr lang="en-GB" sz="2800" dirty="0" smtClean="0"/>
          </a:p>
          <a:p>
            <a:pPr>
              <a:lnSpc>
                <a:spcPts val="2700"/>
              </a:lnSpc>
            </a:pPr>
            <a:r>
              <a:rPr lang="en-GB" sz="2800" dirty="0" smtClean="0"/>
              <a:t>Leading to ESFRI</a:t>
            </a:r>
          </a:p>
          <a:p>
            <a:pPr>
              <a:lnSpc>
                <a:spcPts val="2700"/>
              </a:lnSpc>
            </a:pPr>
            <a:r>
              <a:rPr lang="en-GB" sz="2800" dirty="0" smtClean="0"/>
              <a:t> </a:t>
            </a:r>
          </a:p>
          <a:p>
            <a:pPr>
              <a:lnSpc>
                <a:spcPts val="2700"/>
              </a:lnSpc>
            </a:pPr>
            <a:r>
              <a:rPr lang="en-GB" sz="2800" dirty="0" smtClean="0"/>
              <a:t>Data standards </a:t>
            </a:r>
          </a:p>
          <a:p>
            <a:pPr>
              <a:lnSpc>
                <a:spcPts val="2700"/>
              </a:lnSpc>
            </a:pPr>
            <a:r>
              <a:rPr lang="en-GB" sz="2800" dirty="0" smtClean="0"/>
              <a:t> </a:t>
            </a:r>
          </a:p>
          <a:p>
            <a:pPr>
              <a:lnSpc>
                <a:spcPts val="2700"/>
              </a:lnSpc>
            </a:pPr>
            <a:endParaRPr lang="en-GB" sz="2800" dirty="0"/>
          </a:p>
        </p:txBody>
      </p:sp>
      <p:pic>
        <p:nvPicPr>
          <p:cNvPr id="8" name="Picture 7" descr="3D Ocean.jpg"/>
          <p:cNvPicPr>
            <a:picLocks noChangeAspect="1"/>
          </p:cNvPicPr>
          <p:nvPr/>
        </p:nvPicPr>
        <p:blipFill>
          <a:blip r:embed="rId2" cstate="print"/>
          <a:stretch>
            <a:fillRect/>
          </a:stretch>
        </p:blipFill>
        <p:spPr>
          <a:xfrm>
            <a:off x="5075705" y="2934768"/>
            <a:ext cx="3672759" cy="3806600"/>
          </a:xfrm>
          <a:prstGeom prst="rect">
            <a:avLst/>
          </a:prstGeom>
        </p:spPr>
      </p:pic>
      <p:sp>
        <p:nvSpPr>
          <p:cNvPr id="4" name="TextBox 3"/>
          <p:cNvSpPr txBox="1"/>
          <p:nvPr/>
        </p:nvSpPr>
        <p:spPr>
          <a:xfrm>
            <a:off x="4499992" y="260648"/>
            <a:ext cx="4320480" cy="646331"/>
          </a:xfrm>
          <a:prstGeom prst="rect">
            <a:avLst/>
          </a:prstGeom>
          <a:noFill/>
          <a:ln w="57150">
            <a:solidFill>
              <a:srgbClr val="FFFF00"/>
            </a:solidFill>
          </a:ln>
        </p:spPr>
        <p:txBody>
          <a:bodyPr wrap="square" rtlCol="0">
            <a:spAutoFit/>
          </a:bodyPr>
          <a:lstStyle/>
          <a:p>
            <a:pPr algn="ctr"/>
            <a:r>
              <a:rPr lang="en-GB" sz="3600" dirty="0" smtClean="0"/>
              <a:t>Criteria for FixO</a:t>
            </a:r>
            <a:r>
              <a:rPr lang="en-GB" sz="3600" baseline="30000" dirty="0" smtClean="0"/>
              <a:t>3</a:t>
            </a:r>
            <a:endParaRPr lang="en-GB" sz="3600" baseline="300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2"/>
          </p:nvPr>
        </p:nvSpPr>
        <p:spPr>
          <a:ln/>
        </p:spPr>
        <p:txBody>
          <a:bodyPr/>
          <a:lstStyle/>
          <a:p>
            <a:pPr>
              <a:defRPr/>
            </a:pPr>
            <a:fld id="{9BDC0258-BC62-42FC-A4A3-B1B5491348E8}" type="slidenum">
              <a:rPr lang="en-US"/>
              <a:pPr>
                <a:defRPr/>
              </a:pPr>
              <a:t>7</a:t>
            </a:fld>
            <a:endParaRPr lang="en-US"/>
          </a:p>
        </p:txBody>
      </p:sp>
      <p:sp>
        <p:nvSpPr>
          <p:cNvPr id="247812" name="Text Box 4"/>
          <p:cNvSpPr txBox="1">
            <a:spLocks noChangeArrowheads="1"/>
          </p:cNvSpPr>
          <p:nvPr/>
        </p:nvSpPr>
        <p:spPr bwMode="auto">
          <a:xfrm>
            <a:off x="179388" y="1268413"/>
            <a:ext cx="8964612" cy="4893647"/>
          </a:xfrm>
          <a:prstGeom prst="rect">
            <a:avLst/>
          </a:prstGeom>
          <a:noFill/>
          <a:ln w="9525">
            <a:noFill/>
            <a:miter lim="800000"/>
            <a:headEnd/>
            <a:tailEnd/>
          </a:ln>
          <a:effectLst/>
        </p:spPr>
        <p:txBody>
          <a:bodyPr>
            <a:spAutoFit/>
          </a:bodyPr>
          <a:lstStyle/>
          <a:p>
            <a:pPr>
              <a:spcBef>
                <a:spcPct val="50000"/>
              </a:spcBef>
            </a:pPr>
            <a:r>
              <a:rPr lang="en-GB" sz="3200" u="sng" dirty="0"/>
              <a:t>Data:</a:t>
            </a:r>
          </a:p>
          <a:p>
            <a:pPr>
              <a:spcBef>
                <a:spcPct val="50000"/>
              </a:spcBef>
              <a:buFontTx/>
              <a:buChar char="•"/>
            </a:pPr>
            <a:r>
              <a:rPr lang="en-GB" sz="2800" b="0" dirty="0" smtClean="0"/>
              <a:t> Freely </a:t>
            </a:r>
            <a:r>
              <a:rPr lang="en-GB" sz="2800" b="0" dirty="0"/>
              <a:t>available to all immediately after collection  	and </a:t>
            </a:r>
            <a:r>
              <a:rPr lang="en-GB" sz="2800" b="0" dirty="0" smtClean="0"/>
              <a:t>QC</a:t>
            </a:r>
            <a:endParaRPr lang="en-GB" sz="2800" b="0" dirty="0"/>
          </a:p>
          <a:p>
            <a:pPr>
              <a:spcBef>
                <a:spcPct val="50000"/>
              </a:spcBef>
              <a:buFontTx/>
              <a:buChar char="•"/>
            </a:pPr>
            <a:r>
              <a:rPr lang="en-GB" sz="2800" b="0" dirty="0" smtClean="0"/>
              <a:t> Associated </a:t>
            </a:r>
            <a:r>
              <a:rPr lang="en-GB" sz="2800" b="0" dirty="0"/>
              <a:t>metadata</a:t>
            </a:r>
          </a:p>
          <a:p>
            <a:pPr>
              <a:spcBef>
                <a:spcPct val="50000"/>
              </a:spcBef>
              <a:buFontTx/>
              <a:buChar char="•"/>
            </a:pPr>
            <a:r>
              <a:rPr lang="en-GB" sz="2800" b="0" dirty="0" smtClean="0"/>
              <a:t> Using </a:t>
            </a:r>
            <a:r>
              <a:rPr lang="en-GB" sz="2800" b="0" dirty="0"/>
              <a:t>internationally agreed protocols and </a:t>
            </a:r>
            <a:r>
              <a:rPr lang="en-GB" sz="2800" b="0" dirty="0" smtClean="0"/>
              <a:t>formats</a:t>
            </a:r>
          </a:p>
          <a:p>
            <a:pPr>
              <a:spcBef>
                <a:spcPct val="50000"/>
              </a:spcBef>
              <a:buFontTx/>
              <a:buChar char="•"/>
            </a:pPr>
            <a:r>
              <a:rPr lang="en-GB" sz="2800" b="0" dirty="0" smtClean="0"/>
              <a:t> </a:t>
            </a:r>
            <a:r>
              <a:rPr lang="en-GB" sz="2800" b="0" dirty="0" err="1" smtClean="0"/>
              <a:t>Creditation</a:t>
            </a:r>
            <a:endParaRPr lang="en-GB" sz="2800" b="0" dirty="0" smtClean="0"/>
          </a:p>
          <a:p>
            <a:pPr>
              <a:spcBef>
                <a:spcPct val="50000"/>
              </a:spcBef>
              <a:buFontTx/>
              <a:buChar char="•"/>
            </a:pPr>
            <a:endParaRPr lang="en-GB" sz="2800" b="0" dirty="0" smtClean="0"/>
          </a:p>
          <a:p>
            <a:pPr>
              <a:spcBef>
                <a:spcPct val="50000"/>
              </a:spcBef>
              <a:buFontTx/>
              <a:buChar char="•"/>
            </a:pPr>
            <a:r>
              <a:rPr lang="en-GB" sz="2800" b="0" dirty="0" smtClean="0"/>
              <a:t> Autonomous and “</a:t>
            </a:r>
            <a:r>
              <a:rPr lang="en-GB" sz="2800" b="0" dirty="0" err="1" smtClean="0"/>
              <a:t>interventive</a:t>
            </a:r>
            <a:r>
              <a:rPr lang="en-GB" sz="2800" b="0" dirty="0" smtClean="0"/>
              <a:t>” data</a:t>
            </a:r>
            <a:endParaRPr lang="en-GB" sz="2800" b="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1FBC633-3856-4EC6-ADCC-D15CCE750B53}" type="slidenum">
              <a:rPr lang="en-US" smtClean="0"/>
              <a:pPr>
                <a:defRPr/>
              </a:pPr>
              <a:t>8</a:t>
            </a:fld>
            <a:endParaRPr lang="en-US"/>
          </a:p>
        </p:txBody>
      </p:sp>
      <p:sp>
        <p:nvSpPr>
          <p:cNvPr id="5" name="TextBox 4"/>
          <p:cNvSpPr txBox="1"/>
          <p:nvPr/>
        </p:nvSpPr>
        <p:spPr>
          <a:xfrm>
            <a:off x="7020272" y="1700808"/>
            <a:ext cx="1794081" cy="830997"/>
          </a:xfrm>
          <a:prstGeom prst="rect">
            <a:avLst/>
          </a:prstGeom>
          <a:noFill/>
        </p:spPr>
        <p:txBody>
          <a:bodyPr wrap="none" rtlCol="0">
            <a:spAutoFit/>
          </a:bodyPr>
          <a:lstStyle/>
          <a:p>
            <a:r>
              <a:rPr lang="en-GB" sz="4800" dirty="0" smtClean="0">
                <a:latin typeface="Kristen ITC" pitchFamily="66" charset="0"/>
              </a:rPr>
              <a:t>FixO</a:t>
            </a:r>
            <a:r>
              <a:rPr lang="en-GB" sz="4800" baseline="30000" dirty="0" smtClean="0">
                <a:latin typeface="Kristen ITC" pitchFamily="66" charset="0"/>
              </a:rPr>
              <a:t>3</a:t>
            </a:r>
            <a:endParaRPr lang="en-GB" sz="4800" baseline="30000" dirty="0">
              <a:latin typeface="Kristen ITC" pitchFamily="66" charset="0"/>
            </a:endParaRPr>
          </a:p>
        </p:txBody>
      </p:sp>
      <p:pic>
        <p:nvPicPr>
          <p:cNvPr id="7" name="Picture 6" descr="FixO3 stations.jpg"/>
          <p:cNvPicPr>
            <a:picLocks noChangeAspect="1"/>
          </p:cNvPicPr>
          <p:nvPr/>
        </p:nvPicPr>
        <p:blipFill>
          <a:blip r:embed="rId2" cstate="print"/>
          <a:srcRect/>
          <a:stretch>
            <a:fillRect/>
          </a:stretch>
        </p:blipFill>
        <p:spPr>
          <a:xfrm>
            <a:off x="251520" y="332656"/>
            <a:ext cx="6353006" cy="6309320"/>
          </a:xfrm>
          <a:prstGeom prst="rect">
            <a:avLst/>
          </a:prstGeom>
        </p:spPr>
      </p:pic>
      <p:sp>
        <p:nvSpPr>
          <p:cNvPr id="8" name="Rectangle 7"/>
          <p:cNvSpPr/>
          <p:nvPr/>
        </p:nvSpPr>
        <p:spPr>
          <a:xfrm>
            <a:off x="3275856" y="692696"/>
            <a:ext cx="1440160"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563888" y="1916832"/>
            <a:ext cx="1152128"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1FBC633-3856-4EC6-ADCC-D15CCE750B53}" type="slidenum">
              <a:rPr lang="en-US" smtClean="0"/>
              <a:pPr>
                <a:defRPr/>
              </a:pPr>
              <a:t>9</a:t>
            </a:fld>
            <a:endParaRPr lang="en-US"/>
          </a:p>
        </p:txBody>
      </p:sp>
      <p:pic>
        <p:nvPicPr>
          <p:cNvPr id="3" name="Picture 2" descr="FixO3 stations across the Fram Strait.jpg"/>
          <p:cNvPicPr>
            <a:picLocks noChangeAspect="1"/>
          </p:cNvPicPr>
          <p:nvPr/>
        </p:nvPicPr>
        <p:blipFill>
          <a:blip r:embed="rId2" cstate="print"/>
          <a:srcRect/>
          <a:stretch>
            <a:fillRect/>
          </a:stretch>
        </p:blipFill>
        <p:spPr>
          <a:xfrm>
            <a:off x="354610" y="548680"/>
            <a:ext cx="6048671" cy="2756931"/>
          </a:xfrm>
          <a:prstGeom prst="rect">
            <a:avLst/>
          </a:prstGeom>
        </p:spPr>
      </p:pic>
      <p:pic>
        <p:nvPicPr>
          <p:cNvPr id="4" name="Picture 3" descr="FixO3 stations in Mediterranean.jpg"/>
          <p:cNvPicPr>
            <a:picLocks noChangeAspect="1"/>
          </p:cNvPicPr>
          <p:nvPr/>
        </p:nvPicPr>
        <p:blipFill>
          <a:blip r:embed="rId3" cstate="print"/>
          <a:srcRect/>
          <a:stretch>
            <a:fillRect/>
          </a:stretch>
        </p:blipFill>
        <p:spPr>
          <a:xfrm>
            <a:off x="323528" y="3717032"/>
            <a:ext cx="4207545" cy="3024336"/>
          </a:xfrm>
          <a:prstGeom prst="rect">
            <a:avLst/>
          </a:prstGeom>
        </p:spPr>
      </p:pic>
      <p:sp>
        <p:nvSpPr>
          <p:cNvPr id="5" name="TextBox 4"/>
          <p:cNvSpPr txBox="1"/>
          <p:nvPr/>
        </p:nvSpPr>
        <p:spPr>
          <a:xfrm>
            <a:off x="6732240" y="1340768"/>
            <a:ext cx="1935145" cy="830997"/>
          </a:xfrm>
          <a:prstGeom prst="rect">
            <a:avLst/>
          </a:prstGeom>
          <a:noFill/>
        </p:spPr>
        <p:txBody>
          <a:bodyPr wrap="none" rtlCol="0">
            <a:spAutoFit/>
          </a:bodyPr>
          <a:lstStyle/>
          <a:p>
            <a:r>
              <a:rPr lang="en-GB" dirty="0" smtClean="0"/>
              <a:t>Across the </a:t>
            </a:r>
          </a:p>
          <a:p>
            <a:r>
              <a:rPr lang="en-GB" dirty="0" err="1" smtClean="0"/>
              <a:t>Fram</a:t>
            </a:r>
            <a:r>
              <a:rPr lang="en-GB" dirty="0" smtClean="0"/>
              <a:t> strait</a:t>
            </a:r>
            <a:endParaRPr lang="en-GB" dirty="0"/>
          </a:p>
        </p:txBody>
      </p:sp>
      <p:sp>
        <p:nvSpPr>
          <p:cNvPr id="6" name="TextBox 5"/>
          <p:cNvSpPr txBox="1"/>
          <p:nvPr/>
        </p:nvSpPr>
        <p:spPr>
          <a:xfrm>
            <a:off x="4788024" y="4365104"/>
            <a:ext cx="4083169" cy="461665"/>
          </a:xfrm>
          <a:prstGeom prst="rect">
            <a:avLst/>
          </a:prstGeom>
          <a:noFill/>
        </p:spPr>
        <p:txBody>
          <a:bodyPr wrap="none" rtlCol="0">
            <a:spAutoFit/>
          </a:bodyPr>
          <a:lstStyle/>
          <a:p>
            <a:r>
              <a:rPr lang="en-GB" dirty="0" smtClean="0"/>
              <a:t>Within the Mediterranean</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11888</TotalTime>
  <Words>467</Words>
  <Application>Microsoft Office PowerPoint</Application>
  <PresentationFormat>On-screen Show (4:3)</PresentationFormat>
  <Paragraphs>107</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SOC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EEA GISC Meeting</dc:title>
  <dc:creator>Richard Lampitt</dc:creator>
  <cp:lastModifiedBy>R.Lampitt</cp:lastModifiedBy>
  <cp:revision>423</cp:revision>
  <dcterms:created xsi:type="dcterms:W3CDTF">2008-04-29T12:36:50Z</dcterms:created>
  <dcterms:modified xsi:type="dcterms:W3CDTF">2011-12-12T11:53:00Z</dcterms:modified>
</cp:coreProperties>
</file>